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76" r:id="rId4"/>
    <p:sldId id="259" r:id="rId5"/>
    <p:sldId id="258" r:id="rId6"/>
    <p:sldId id="296" r:id="rId7"/>
    <p:sldId id="260" r:id="rId8"/>
    <p:sldId id="261" r:id="rId9"/>
    <p:sldId id="299" r:id="rId10"/>
    <p:sldId id="289" r:id="rId11"/>
    <p:sldId id="291" r:id="rId12"/>
    <p:sldId id="305" r:id="rId13"/>
    <p:sldId id="290" r:id="rId14"/>
    <p:sldId id="293" r:id="rId15"/>
    <p:sldId id="263" r:id="rId16"/>
    <p:sldId id="294" r:id="rId17"/>
    <p:sldId id="295" r:id="rId18"/>
    <p:sldId id="300" r:id="rId19"/>
    <p:sldId id="303" r:id="rId20"/>
    <p:sldId id="29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304" r:id="rId30"/>
    <p:sldId id="298" r:id="rId31"/>
    <p:sldId id="267" r:id="rId32"/>
    <p:sldId id="268" r:id="rId33"/>
    <p:sldId id="269" r:id="rId34"/>
    <p:sldId id="272" r:id="rId35"/>
    <p:sldId id="273" r:id="rId36"/>
    <p:sldId id="274" r:id="rId37"/>
    <p:sldId id="302" r:id="rId38"/>
    <p:sldId id="301" r:id="rId39"/>
    <p:sldId id="264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340BA-50A5-4C11-ADB2-49C1AC705F24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E17F9-C70B-4792-A8CF-A0B9727B92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17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git config --list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315FD-8E95-6D4E-B104-51947CE83E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024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srl</a:t>
            </a:r>
            <a:r>
              <a:rPr lang="en-US" dirty="0"/>
              <a:t>: </a:t>
            </a:r>
            <a:r>
              <a:rPr lang="zh-CN" altLang="en-US" dirty="0"/>
              <a:t>逻辑右移</a:t>
            </a:r>
            <a:r>
              <a:rPr lang="en-US" altLang="zh-CN" dirty="0"/>
              <a:t>(</a:t>
            </a:r>
            <a:r>
              <a:rPr lang="en-HK" dirty="0"/>
              <a:t>Shift Right Logical)</a:t>
            </a:r>
            <a:endParaRPr lang="en-US" dirty="0"/>
          </a:p>
          <a:p>
            <a:r>
              <a:rPr lang="en-US" dirty="0"/>
              <a:t>- and: </a:t>
            </a:r>
            <a:r>
              <a:rPr lang="zh-CN" altLang="en-US" dirty="0"/>
              <a:t>与 </a:t>
            </a:r>
            <a:r>
              <a:rPr lang="en-US" altLang="zh-CN" dirty="0"/>
              <a:t>(</a:t>
            </a:r>
            <a:r>
              <a:rPr lang="en-HK" dirty="0"/>
              <a:t>And)</a:t>
            </a:r>
            <a:endParaRPr lang="en-US" dirty="0"/>
          </a:p>
          <a:p>
            <a:r>
              <a:rPr lang="en-US" dirty="0"/>
              <a:t>- or: </a:t>
            </a:r>
            <a:r>
              <a:rPr lang="zh-CN" altLang="en-US" dirty="0"/>
              <a:t>取或</a:t>
            </a:r>
            <a:r>
              <a:rPr lang="en-US" altLang="zh-CN" dirty="0"/>
              <a:t>(</a:t>
            </a:r>
            <a:r>
              <a:rPr lang="en-HK" dirty="0"/>
              <a:t>OR)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xor</a:t>
            </a:r>
            <a:r>
              <a:rPr lang="en-US" dirty="0"/>
              <a:t>: </a:t>
            </a:r>
            <a:r>
              <a:rPr lang="zh-CN" altLang="en-US" dirty="0"/>
              <a:t>异或</a:t>
            </a:r>
            <a:r>
              <a:rPr lang="en-US" altLang="zh-CN" dirty="0"/>
              <a:t>(</a:t>
            </a:r>
            <a:r>
              <a:rPr lang="en-HK" dirty="0"/>
              <a:t>Exclusive-OR)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315FD-8E95-6D4E-B104-51947CE83E3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542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bge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大于等于时分支 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-HK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Branch if Greater Than or Equal)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315FD-8E95-6D4E-B104-51947CE83E3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5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800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7016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17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89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705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86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351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15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382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91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099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D90B-C40B-4A90-B63E-1E1492E3C617}" type="datetimeFigureOut">
              <a:rPr lang="zh-CN" altLang="en-US" smtClean="0"/>
              <a:t>2023/9/4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FF520-12EF-4EF7-A1DE-43E2D16C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33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lutianyue@ict.ac.cn" TargetMode="External"/><Relationship Id="rId2" Type="http://schemas.openxmlformats.org/officeDocument/2006/relationships/hyperlink" Target="https://gitlab.agileserve.org.cn:8001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agileserve.org.cn:8001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  <a:r>
              <a:rPr lang="en-US" altLang="zh-CN" sz="5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&amp;</a:t>
            </a:r>
            <a:r>
              <a:rPr lang="zh-CN" altLang="en-US" sz="5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课程环境介绍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67646"/>
            <a:ext cx="6858000" cy="1655762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操作系统研讨课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卢天越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2023.9.4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418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F29A7-C399-7F49-BAB0-00465C054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GitLab简介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B4144-66D8-AB48-AC94-41AD37A2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GitLab是一个可自搭建的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代码托管平台 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操作系统研讨课使用的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和计算机组成原理课程使用的一样，且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后续各次作业都需提交至</a:t>
            </a:r>
            <a:r>
              <a:rPr lang="en-HK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检查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en-US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网址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2"/>
              </a:rPr>
              <a:t>https://gitlab.agileserve.org.cn:8001</a:t>
            </a:r>
            <a:endParaRPr lang="en-HK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已有账号的同学已可以看到</a:t>
            </a:r>
            <a:r>
              <a:rPr lang="en-HK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课程的组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已按照现在的选课名单开好账户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没有</a:t>
            </a:r>
            <a:r>
              <a:rPr lang="en-HK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账号的同学，请联系助教卢天越 </a:t>
            </a:r>
            <a:r>
              <a:rPr lang="en-HK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3"/>
              </a:rPr>
              <a:t>lutianyue@ict.ac.cn</a:t>
            </a:r>
            <a:r>
              <a:rPr lang="zh-CN" alt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并发送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姓名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个人邮箱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，将会为大家统一开设账号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732B4-A7BE-334B-8E27-FBFC9440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897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B6ED-7C89-3B40-9485-9A85604AE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代码仓库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2549F-878F-A947-9D04-E0AC44089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已为同学们建立好仓库，以及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Group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包含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两个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F27F5-2FB4-0744-93F3-EC988811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11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D97AD0-19BE-B907-DCDC-A54D8ED37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880817"/>
            <a:ext cx="7886700" cy="384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87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B6ED-7C89-3B40-9485-9A85604AE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代码仓库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2549F-878F-A947-9D04-E0AC44089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Group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包含两个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shared projects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OS-2023-tools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给同学们在其他环境例如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上安装交叉编译、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模拟器等环境用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OS-2023-start-code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目前的内容已经都推送给大家，后续会在这里更新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会在这里更新，需要大家自己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merge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到自己已经编写好的代码中去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在这个仓库的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issue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下面大家可以讨论课程相关的问题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F27F5-2FB4-0744-93F3-EC988811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12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9FB283E-10E0-43C6-9A9F-CA3F6DB11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78" y="4695576"/>
            <a:ext cx="8455844" cy="206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7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9E199-56C9-6D4D-9E11-A7B9BA3B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安装和</a:t>
            </a:r>
            <a:r>
              <a:rPr lang="en-US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配置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2D7E-2070-D14D-98B1-82DD97003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已经在组成原理课上用过的同学不需要重新配置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使用虚拟机镜像的同学也不需要额外安装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开始使用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前，如果没有安装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，请先安装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sudo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apt install git-all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配置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的用户名和邮箱 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config --global 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user.name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"&lt;Your Name&gt;" </a:t>
            </a:r>
          </a:p>
          <a:p>
            <a:pPr lvl="1"/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config --global 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user.email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"&lt;Your Email&gt;" 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7B6A8-DE8C-CC4C-AEBD-A54E1E9D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13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161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7193E-B05A-D049-9DB2-8ED5794F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代码管理操作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C3E0E-C3D3-5A44-8AE6-1684C4BF7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克隆仓库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clone</a:t>
            </a:r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&lt;URL&gt;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BFAAF-62DB-CF46-A86E-6B8F34766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14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EAB34D-E9C1-694A-B55C-C3C9F01C6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59" y="3080147"/>
            <a:ext cx="661987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259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D69E-7FA2-334A-BAD7-CDE122319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代码管理操作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6FE1-1ADB-BE41-9F19-E3EF6CB2B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代码提交与推送 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提交至暂存区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add .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将本目录下所有文件加入暂存区</a:t>
            </a: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add file1 file2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file1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file2 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加入暂存区</a:t>
            </a: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add kernel/ test/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kernel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目录和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目录下所有文件 加入暂存区</a:t>
            </a:r>
            <a:endParaRPr lang="en-US" altLang="zh-CN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提交修改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本地仓库版本更改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2"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commit -m "commit message" 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推送至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远程仓库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push</a:t>
            </a:r>
            <a:b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C1849-9BAC-844A-A565-9F33018B5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15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386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D69E-7FA2-334A-BAD7-CDE122319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代码管理操作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6FE1-1ADB-BE41-9F19-E3EF6CB2B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版本历史与版本回滚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查看以往提交记录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log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查看历史代码版本 </a:t>
            </a:r>
          </a:p>
          <a:p>
            <a:pPr lvl="2"/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checkout &lt;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commit_id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</a:p>
          <a:p>
            <a:pPr lvl="2"/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checkout main //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回到最新的commit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C1849-9BAC-844A-A565-9F33018B5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16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050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E2985-EFF2-CD42-A277-EA1C004B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提交源码要求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7C399-5ADD-8B40-B88A-313457BAF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95851"/>
          </a:xfrm>
        </p:spPr>
        <p:txBody>
          <a:bodyPr>
            <a:normAutofit fontScale="925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每个人有自己的仓库，老师们可以看到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US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2"/>
              </a:rPr>
              <a:t>https://gitlab.agileserve.org.cn:8001/</a:t>
            </a:r>
            <a:endParaRPr lang="en-US" u="sng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后续每个</a:t>
            </a:r>
            <a:r>
              <a:rPr lang="en-US" altLang="zh-CN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  <a:r>
              <a:rPr lang="zh-CN" altLang="en-US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各自一份代码方便检查：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Project1-Bootloader</a:t>
            </a:r>
            <a:endParaRPr lang="en-HK" sz="95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Project2-SimpleKernel</a:t>
            </a:r>
            <a:endParaRPr lang="en-HK" altLang="zh-CN" sz="95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Project3-InteractiveOS_ProcessManagement</a:t>
            </a:r>
          </a:p>
          <a:p>
            <a:pPr lvl="2"/>
            <a:r>
              <a:rPr lang="zh-CN" altLang="en-US" sz="125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。。。</a:t>
            </a:r>
            <a:endParaRPr lang="en-US" altLang="zh-CN" sz="125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已经推送到各位同学的账户中，同学们可以基于这个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编写自己的代码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会通过打补丁的方式发布，同学们可以用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 merge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功能合并到自己已经写好的代码中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做一个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branch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96FE-4185-C74F-941E-CC6A3657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17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58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E2985-EFF2-CD42-A277-EA1C004B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7C399-5ADD-8B40-B88A-313457BAF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95851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保留了之前组成原理课程的环境，大家有做一些配置的话可以继续用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https://ide.agileserve.org.cn:30888/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需要自己安装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交叉编译环境、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模拟器，以及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模拟器需要的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u-boot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以上都在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OS-2023-tools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这个仓库可以找到，大家可以根据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任务书的描述安装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96FE-4185-C74F-941E-CC6A3657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18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38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E2985-EFF2-CD42-A277-EA1C004B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课程作业检查标准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7C399-5ADD-8B40-B88A-313457BAF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95851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每次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的完成代码都必须上传到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上，且必须现场给助教老师在开发板上运行通过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后续会发放开发板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助教老师会现场检查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上传情况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不能只在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模拟器或者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上完成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96FE-4185-C74F-941E-CC6A3657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863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课程简介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86261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操作系统研讨课：在一块开发板上跑我们自己的操作系统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NutShell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处理器核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操作系统研讨课的意义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锻炼基础能力、熟悉基础工具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下的文本编辑和编译，汇编语言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模拟器，代码编写能力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实践操作系统课程的设计，优化，调试</a:t>
            </a: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思考操作系统中的细节，尝试设计和优化，体会系统软件与硬件的交互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课程分为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Project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为预备知识，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P0-P2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的任务书已发布在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sep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-&gt;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资源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741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本节课有一个把以上环境使用起来的作业，需要在两周后课上提交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450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C7354-0B23-9745-9FA3-16DAF8C0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简介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AAD0-C424-0747-8A94-294526CD3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>
            <a:normAutofit/>
          </a:bodyPr>
          <a:lstStyle/>
          <a:p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V是一个基于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精简指令集（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）原则的开源指令集架构（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ISA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共有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32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个通用寄存器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指令只有六种格式，并且所有的指令都是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32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位长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用于寄存器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寄存器操作的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用于短立即数和访存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load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用于访存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store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用于条件跳转操作的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用于长立即数的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用于无条件跳转的 </a:t>
            </a:r>
            <a:r>
              <a:rPr lang="en-HK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 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oad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/store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类指令负责将数据在内存和寄存器之间传输，其余指令都是寄存器之间的操作 </a:t>
            </a:r>
          </a:p>
          <a:p>
            <a:pPr lvl="1"/>
            <a:endParaRPr lang="en-US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EE7839-AE0F-5448-802C-A8B9196DA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21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450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925DE-6244-FD4B-BD96-A6D5759A3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RISC-V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通用寄存器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228C0-35DA-7A4C-B1B5-91A820FF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D182054-FC84-2E4C-B1B2-B63712381EF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2226469"/>
          <a:ext cx="3669031" cy="3246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5612">
                  <a:extLst>
                    <a:ext uri="{9D8B030D-6E8A-4147-A177-3AD203B41FA5}">
                      <a16:colId xmlns:a16="http://schemas.microsoft.com/office/drawing/2014/main" val="4019533549"/>
                    </a:ext>
                  </a:extLst>
                </a:gridCol>
                <a:gridCol w="884392">
                  <a:extLst>
                    <a:ext uri="{9D8B030D-6E8A-4147-A177-3AD203B41FA5}">
                      <a16:colId xmlns:a16="http://schemas.microsoft.com/office/drawing/2014/main" val="690918535"/>
                    </a:ext>
                  </a:extLst>
                </a:gridCol>
                <a:gridCol w="1709027">
                  <a:extLst>
                    <a:ext uri="{9D8B030D-6E8A-4147-A177-3AD203B41FA5}">
                      <a16:colId xmlns:a16="http://schemas.microsoft.com/office/drawing/2014/main" val="606429117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寄存器编号 </a:t>
                      </a:r>
                      <a:endParaRPr lang="zh-CN" altLang="en-US" sz="1400" b="1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寄存器名 </a:t>
                      </a:r>
                      <a:endParaRPr lang="zh-CN" altLang="en-US" sz="1400" b="1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用途</a:t>
                      </a:r>
                      <a:endParaRPr lang="zh-CN" altLang="en-US" sz="1400" b="1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7226983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x0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zero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常数 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0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5326421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ra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子程序调用返回地址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601548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sp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栈指针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6093861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3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gp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全局指针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8133166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4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tp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线程指针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1035128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5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临时寄存器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5550560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x6-x7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t1-t2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临时寄存器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63667233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x8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s0/</a:t>
                      </a:r>
                      <a:r>
                        <a:rPr lang="en-HK" sz="1400" kern="1200" dirty="0" err="1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</a:t>
                      </a: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/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存储寄存器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帧寄存器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4398001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x9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存储寄存器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85418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1B70F16-A6D1-2B46-80B3-EAA916D698CE}"/>
              </a:ext>
            </a:extLst>
          </p:cNvPr>
          <p:cNvGraphicFramePr>
            <a:graphicFrameLocks/>
          </p:cNvGraphicFramePr>
          <p:nvPr/>
        </p:nvGraphicFramePr>
        <p:xfrm>
          <a:off x="4846321" y="2484239"/>
          <a:ext cx="3669031" cy="3032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5612">
                  <a:extLst>
                    <a:ext uri="{9D8B030D-6E8A-4147-A177-3AD203B41FA5}">
                      <a16:colId xmlns:a16="http://schemas.microsoft.com/office/drawing/2014/main" val="4019533549"/>
                    </a:ext>
                  </a:extLst>
                </a:gridCol>
                <a:gridCol w="884392">
                  <a:extLst>
                    <a:ext uri="{9D8B030D-6E8A-4147-A177-3AD203B41FA5}">
                      <a16:colId xmlns:a16="http://schemas.microsoft.com/office/drawing/2014/main" val="690918535"/>
                    </a:ext>
                  </a:extLst>
                </a:gridCol>
                <a:gridCol w="1709027">
                  <a:extLst>
                    <a:ext uri="{9D8B030D-6E8A-4147-A177-3AD203B41FA5}">
                      <a16:colId xmlns:a16="http://schemas.microsoft.com/office/drawing/2014/main" val="606429117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x10-x11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a0-a1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函数入参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返回值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5326421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x12-x17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a2-a7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函数入参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6015482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x18-x27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s2-s11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存储寄存器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6093861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x28-x31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t3-t6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临时寄存器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8133166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f0-f7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ft0-ft7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临时寄存器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1035128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f8-f9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fs0-fs1 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存储寄存器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5550560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f10-f11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fa0-fa1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函数入参</a:t>
                      </a: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返回值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6366723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f12-f17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fa2-fa7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函数入参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4398001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f18-f27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fs2-fs11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存储寄存器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854183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f28-f31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ft8-ft11 </a:t>
                      </a:r>
                      <a:endParaRPr lang="en-HK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FP </a:t>
                      </a: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临时寄存器 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5550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5720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C7354-0B23-9745-9FA3-16DAF8C0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基本指令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AAD0-C424-0747-8A94-294526CD3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运算指令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  <a:endParaRPr lang="en-US" altLang="zh-CN" sz="1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a0,a1,a2	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a0=a1+a2</a:t>
            </a:r>
          </a:p>
          <a:p>
            <a:pPr lvl="2">
              <a:lnSpc>
                <a:spcPct val="100000"/>
              </a:lnSpc>
            </a:pP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加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(Add)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型指令，寄存器里的数相加</a:t>
            </a: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addi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a0, a1, 0x10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a0=a1+0x10</a:t>
            </a:r>
          </a:p>
          <a:p>
            <a:pPr lvl="2">
              <a:lnSpc>
                <a:spcPct val="100000"/>
              </a:lnSpc>
            </a:pP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加立即数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(Add Immediate)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型指令，立即数与寄存器里的数相加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sll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a0, a1, a2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a0=a1&lt;&lt;a2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逻辑左移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Shift Left Logical)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型指令，空出的位置填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slt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a0, a1, a2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a0=a1&lt;a2?1:0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小于则置位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Set if Less Than), R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srl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and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xor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or</a:t>
            </a:r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...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HK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EE7839-AE0F-5448-802C-A8B9196DA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23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659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C7354-0B23-9745-9FA3-16DAF8C0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基本指令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AAD0-C424-0747-8A94-294526CD3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访存指令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lw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a0, 0(s0)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a0=s0[0], load 32bit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字加载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Load Word)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型指令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ld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a0, 0(s0)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a0=s0[0], load 64bit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双字加载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Load Doubleword)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型指令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sw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a0, 0(s0)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s0[0]=a0, store 32bit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存字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Store Word)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HK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en-HK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a0, 0(s0)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s0[0]=a0, store 64bit</a:t>
            </a: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存双字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Store Doubleword)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型指令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lh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lb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lui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 </a:t>
            </a:r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...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HK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zh-CN" altLang="en-US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EE7839-AE0F-5448-802C-A8B9196DA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24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650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BC6E-1AB4-E14F-8552-5D0D9AD70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语言到汇编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FE581-4EC3-9E49-85C4-27E76FF8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3943350" cy="3263504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if(a0 == a1</a:t>
            </a:r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){</a:t>
            </a:r>
            <a:endParaRPr lang="en-HK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</a:t>
            </a:r>
            <a:r>
              <a:rPr lang="en-HK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somthing</a:t>
            </a:r>
            <a:endParaRPr lang="en-HK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}else{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</a:t>
            </a:r>
            <a:r>
              <a:rPr lang="zh-CN" altLang="en-US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other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 </a:t>
            </a: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F7A1B64-91FA-A44A-85B1-3F639E21EBAE}"/>
              </a:ext>
            </a:extLst>
          </p:cNvPr>
          <p:cNvSpPr txBox="1">
            <a:spLocks/>
          </p:cNvSpPr>
          <p:nvPr/>
        </p:nvSpPr>
        <p:spPr>
          <a:xfrm>
            <a:off x="4666130" y="2233403"/>
            <a:ext cx="394335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Ø"/>
            </a:pPr>
            <a:r>
              <a:rPr lang="en-HK" sz="2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sz="2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</a:t>
            </a:r>
            <a:br>
              <a:rPr lang="zh-CN" altLang="en-US" sz="27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altLang="zh-CN" sz="27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1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bne</a:t>
            </a:r>
            <a:r>
              <a:rPr lang="en-HK" sz="2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2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a0, a1, </a:t>
            </a:r>
            <a:r>
              <a:rPr lang="en-HK" sz="2100" dirty="0" err="1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do_else</a:t>
            </a:r>
            <a:r>
              <a:rPr lang="en-HK" sz="21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HK" sz="2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sz="2100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1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something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sz="2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j </a:t>
            </a:r>
            <a:r>
              <a:rPr lang="en-HK" sz="21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done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sz="2100" dirty="0" err="1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do_else</a:t>
            </a:r>
            <a:r>
              <a:rPr lang="en-HK" sz="21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sz="2100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1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other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sz="21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done: </a:t>
            </a:r>
            <a:endParaRPr lang="en-HK" sz="2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B051B8-41CB-164E-A9DF-B2FFC971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25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90E977-D6AF-3C4F-A16F-F960AD4C411E}"/>
              </a:ext>
            </a:extLst>
          </p:cNvPr>
          <p:cNvSpPr txBox="1"/>
          <p:nvPr/>
        </p:nvSpPr>
        <p:spPr>
          <a:xfrm>
            <a:off x="628651" y="5455101"/>
            <a:ext cx="5113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注：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bne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不相等时分支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Branch if Not Equal)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56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BC6E-1AB4-E14F-8552-5D0D9AD70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语言到汇编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FE581-4EC3-9E49-85C4-27E76FF8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997866"/>
            <a:ext cx="4452396" cy="34921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for(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=0; 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&lt;n; </a:t>
            </a:r>
            <a:r>
              <a:rPr lang="en-HK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++){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something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 </a:t>
            </a: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C0A5E7-BDC4-2F42-B24A-7B79886C02B8}"/>
              </a:ext>
            </a:extLst>
          </p:cNvPr>
          <p:cNvSpPr txBox="1">
            <a:spLocks/>
          </p:cNvSpPr>
          <p:nvPr/>
        </p:nvSpPr>
        <p:spPr>
          <a:xfrm>
            <a:off x="4166646" y="1997866"/>
            <a:ext cx="4977353" cy="4495008"/>
          </a:xfrm>
          <a:prstGeom prst="rect">
            <a:avLst/>
          </a:prstGeom>
        </p:spPr>
        <p:txBody>
          <a:bodyPr vert="horz" lIns="68580" tIns="34290" rIns="68580" bIns="3429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pitchFamily="2" charset="2"/>
              <a:buChar char="Ø"/>
            </a:pPr>
            <a:r>
              <a:rPr lang="en-HK" sz="27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sz="27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</a:t>
            </a:r>
            <a:endParaRPr lang="en-US" altLang="zh-CN" sz="27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HK" sz="2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 </a:t>
            </a:r>
            <a:r>
              <a:rPr lang="en-HK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0 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= 0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li </a:t>
            </a:r>
            <a:r>
              <a:rPr lang="en-HK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s1, n 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// if (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&gt;= n) 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goto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done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bge</a:t>
            </a: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s1, </a:t>
            </a:r>
            <a:r>
              <a:rPr lang="en-HK" sz="24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done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loop: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// do something</a:t>
            </a:r>
            <a:br>
              <a:rPr lang="en-HK" sz="2400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2400" dirty="0">
                <a:solidFill>
                  <a:srgbClr val="4F7FB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addi</a:t>
            </a: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s0, 1 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++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// if (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&lt; n)</a:t>
            </a:r>
            <a:r>
              <a:rPr lang="zh-CN" altLang="en-US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2400" dirty="0" err="1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goto</a:t>
            </a: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loop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blt</a:t>
            </a:r>
            <a:r>
              <a:rPr lang="en-HK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s1, </a:t>
            </a:r>
            <a:r>
              <a:rPr lang="en-HK" sz="24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loop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HK" sz="2400" dirty="0">
                <a:solidFill>
                  <a:srgbClr val="E26B07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done: </a:t>
            </a:r>
            <a:endParaRPr lang="en-HK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81A0F9-51C6-3245-8DF9-AB5B3B438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26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597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AF73-B198-D446-AB64-0DB86FDA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函数调用 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04E89-D78E-784C-86F6-FBAFBAE9D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HK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处理器的寄存器分为</a:t>
            </a:r>
            <a:r>
              <a:rPr lang="zh-CN" altLang="en-US" i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临时寄存器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zh-CN" altLang="en-US" i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存储寄存器 </a:t>
            </a:r>
            <a:endParaRPr lang="zh-CN" altLang="en-US" i="1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一般约定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存储寄存器在函数调用前后的值不会发生变化 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临时寄存器有可能在函数调用后值被改变 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因此，为了保证程序的正常执行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函数调用者需要在调用函数前保存自己需要的临时寄存器 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被调用者需要保证存储寄存器的值在调用前后不发生变化 </a:t>
            </a:r>
            <a:endParaRPr lang="zh-CN" altLang="en-US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方法：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将寄存器的值临时保存到栈上</a:t>
            </a:r>
            <a:endParaRPr lang="zh-CN" altLang="en-US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CDF41-1858-3C4F-9F6A-78E14D80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27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341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F0AA-1946-9D4A-B329-5F6C829B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函数调用前后的保存与恢复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41006-4CE4-7143-9719-D7A20DEF1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690689"/>
            <a:ext cx="7374707" cy="487979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caller: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addi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-12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en-HK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栈上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预留空间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HK" sz="1575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4(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保存子程序调用返回地址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something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sw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t0, 0(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保存临时寄存器上的数值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call callee</a:t>
            </a:r>
            <a:r>
              <a:rPr lang="zh-CN" altLang="en-US" sz="1575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575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调用子程序</a:t>
            </a:r>
            <a:r>
              <a:rPr lang="en-US" altLang="zh-CN" sz="1575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callee</a:t>
            </a:r>
            <a:r>
              <a:rPr lang="zh-CN" altLang="en-US" sz="1575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lw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t0, 0(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恢复临时寄存器上的数值</a:t>
            </a:r>
            <a:endParaRPr lang="en-HK" sz="1575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callee: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addi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-16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en-HK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栈上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预留空间 </a:t>
            </a:r>
            <a:endParaRPr lang="en-HK" sz="1575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0(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保存子程序调用返回地址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8(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保存存储寄存器上的数值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 do something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ld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s0, 8(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恢复存储寄存器上的数值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ld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0(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加载子程序调用返回地址</a:t>
            </a:r>
            <a:b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HK" sz="1575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addi</a:t>
            </a: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HK" sz="1575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</a:t>
            </a:r>
            <a:r>
              <a:rPr lang="en-HK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16</a:t>
            </a:r>
            <a:r>
              <a:rPr lang="zh-CN" altLang="en-US" sz="157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575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恢复栈指针</a:t>
            </a:r>
            <a:endParaRPr lang="en-HK" sz="1575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HK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ret</a:t>
            </a:r>
            <a:r>
              <a:rPr lang="zh-CN" altLang="en-US" sz="1575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35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US" sz="1350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从子程序返回</a:t>
            </a:r>
            <a:endParaRPr lang="en-HK" sz="135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45091-800A-7145-8E5E-7BFF781E5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28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3A5A97-02F0-634A-8969-8A411C263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413" y="1895152"/>
            <a:ext cx="32099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15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AF73-B198-D446-AB64-0DB86FDA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其他注意点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04E89-D78E-784C-86F6-FBAFBAE9D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以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pt-BR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.equ os_size_loc, 0x502001fc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可以使用这样的方式实现常量名，类似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#define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msg: .string “It‘s a bootloader...\n\r”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这样的方式实现了字符串，常量名为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msg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stop:	</a:t>
            </a:r>
          </a:p>
          <a:p>
            <a:pPr marL="914400" lvl="2" indent="0">
              <a:buNone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 stop</a:t>
            </a:r>
          </a:p>
          <a:p>
            <a:pPr marL="914400" lvl="2" indent="0">
              <a:buNone/>
            </a:pP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nop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实现了结尾的死循环，避免程序跑飞，相当于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while(1)</a:t>
            </a:r>
          </a:p>
          <a:p>
            <a:pPr lvl="1"/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CDF41-1858-3C4F-9F6A-78E14D80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97C93-7C54-3743-8D19-9947F6E54CDD}" type="slidenum">
              <a:rPr lang="en-US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29</a:t>
            </a:fld>
            <a:endParaRPr lang="en-US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710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卡和读卡器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B78869F-A3A5-4E77-8666-01C2897A9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上操作系统研讨课的同学请来领</a:t>
            </a:r>
            <a:r>
              <a:rPr lang="en-US" altLang="zh-CN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u="sng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卡和读卡器</a:t>
            </a:r>
            <a:endParaRPr lang="en-US" altLang="zh-CN" u="sng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已经发放的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卡和读卡器插在电脑上应能看到以下内容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三个分区，一个分区包含一个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BOOT.bin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文件，一个分区在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windows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系统上读不出来，一个分区里面是一些压缩包和安装文件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注意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卡插入读卡器时的正反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后续实验中也会用到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卡和读卡器，因此之后上面的内容会删掉，所以请大家把第三个分区里面的压缩包和安装文件拷贝出来，另外两个分区不要动</a:t>
            </a:r>
          </a:p>
        </p:txBody>
      </p:sp>
    </p:spTree>
    <p:extLst>
      <p:ext uri="{BB962C8B-B14F-4D97-AF65-F5344CB8AC3E}">
        <p14:creationId xmlns:p14="http://schemas.microsoft.com/office/powerpoint/2010/main" val="3466510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本节课有一个把以上环境使用起来的作业，需要在两周后课上提交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074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模拟器：通过软件的方法模拟一个硬件平台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硬件寄存器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-&gt;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软件变量，硬件运算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-&gt;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软件运算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将同学们写的操作系统运行在模拟器上，与运行在开发板上功能基本相同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优点：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、硬件平台的输出有限，使用软件模拟加快调试速度</a:t>
            </a: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可以接入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：单步调试，查看系统状态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、硬件平台无法修改，通过在软件模拟器上修改的方式来做研究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9817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学习使用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磨刀不误砍柴工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学习使用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会花一点时间，但是会大大降低解决代码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bug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的难度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先在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上调试通过，再上板测试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对未来的研究工作有很大帮助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、使用模拟器是计算机体系结构研究中的常用工具</a:t>
            </a: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现有硬件平台无法直接修改，硬件流片太贵，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FPGA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调试起来也比软件代码要复杂许多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、学习使用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环境下的调试利器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7065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启动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使用提供的启动脚本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启动脚本路径：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后续代码框架中会包含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Makefile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，在该文件所在路径下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 run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命令运行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退出：</a:t>
            </a:r>
          </a:p>
          <a:p>
            <a:pPr lvl="1"/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Ctrl+a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退出（先按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ctrl+a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，然后按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或者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Ctrl+a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c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呼出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命令行，用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quit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003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连接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启动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，连接该端口</a:t>
            </a:r>
          </a:p>
          <a:p>
            <a:pPr lvl="1"/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Makefile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所在路径，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 debug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运行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，另外一个窗口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启动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735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调试技巧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界面中可以使用以下命令：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设置断点：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，后面跟上内存地址或代码中的行数，例：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 *0xa0800000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继续运行：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单步运行（单条汇编指令）：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查看当前寄存器内容：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查看内存内容：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，命令格式：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x/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nfu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[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addr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]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是内存单元个数，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是显示格式，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是内存单元大小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显示指定地址之后的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条汇编指令：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x/10i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addr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显示指定地址之后的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条数据单元：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x/10x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addr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退出：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以上只是皮毛，大家可以自己搜索更多的命令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252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调试技巧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几种常见调试思路：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断点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某个关键函数或关键语句运行结果错误，在该语句处加断点，查看每次的内存或寄存器值的变化</a:t>
            </a:r>
          </a:p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单步执行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定位到某个函数执行错误，在该函数内单步执行查看执行流或操作数据是否有误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查看内存状态或指令状态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objdump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hexdump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打印编译出来的代码内容或镜像内容是否正确，也可以在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中打印内存地址内容，动态查看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0837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Printl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工具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Printl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类似，在代码中插入后，可以把输出内容打印到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文件中，而不会输出到屏幕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某些调试信息太多，在屏幕上看不清楚，在文件里面比较方便查看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例如，在一个多次循环的代码中，每次循环输出某些状态，并查看数值变化是否符合预期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开发板上也支持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printl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功能，作为开发板上的一种辅助调试手段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帮助解决个别开发板与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现象不一致的情况</a:t>
            </a:r>
          </a:p>
        </p:txBody>
      </p:sp>
    </p:spTree>
    <p:extLst>
      <p:ext uri="{BB962C8B-B14F-4D97-AF65-F5344CB8AC3E}">
        <p14:creationId xmlns:p14="http://schemas.microsoft.com/office/powerpoint/2010/main" val="1584872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如果虚拟机环境安装好，能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，并且能启动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，能看到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start-code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里的第一行代码，预备课的现场任务基本就完成了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本节课有一个把以上环境使用起来的作业，需要在两周内课上提交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8870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EB91175-4E48-4FF7-9F49-56AC3DE8D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预备课作业题目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00214BE-CA5A-4ACD-A313-DD8E5CBF7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923968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汇编编写两个测试程序：（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的叠加，（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）判断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的每个数字是否为质数，要求用函数调用实现，函数参数为数字，返回值为是否是质数。这两个测试写完后用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命令编译（需要按现有提供的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Makefile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脚本填写源代码文件路径，测试程序的名字改为同学自己的名字）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命令行用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objdump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命令打印反汇编结果，用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cat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命令打印源代码内容，用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ls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命令列出文件夹内容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模拟器运行并用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连接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单步运行，打印运行过程的寄存器状态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、将源代码（包括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Makefile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）上传至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上述作业的基础代码在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仓库上，包含一个空的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test.S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和写好的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makefile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文件，请同学们在其基础上完成。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月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日或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18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日课上，现场检查作业中各项操作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0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课程微信群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EBF692-D5A5-5711-B4F7-604D96942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318" y="-1"/>
            <a:ext cx="4475406" cy="6841715"/>
          </a:xfrm>
        </p:spPr>
      </p:pic>
    </p:spTree>
    <p:extLst>
      <p:ext uri="{BB962C8B-B14F-4D97-AF65-F5344CB8AC3E}">
        <p14:creationId xmlns:p14="http://schemas.microsoft.com/office/powerpoint/2010/main" val="2379735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本节课有一个把以上环境使用起来的作业，需要在两周后课上提交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79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本节课有一个把以上环境使用起来的作业，需要在两周后课上提交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549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虚拟机环境安装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VirtualBox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拷贝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卡中的安装程序并安装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已安装的同学不必重复安装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安装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VirtualBox_extension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之前安装过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VirtualBox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的同学需要自己去官网找一下对应版本的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extension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载入虚拟机镜像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解压缩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卡中的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UCAS_OS_2023.zip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选择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UCAS_OS_2023.ova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文件，导入虚拟电脑，导入文件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启动虚拟机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登录用户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stu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密码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123456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系统输入密码是不会显示的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看到命令提示符，可以输入，则成功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8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虚拟机环境相关介绍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请大家自己熟悉一下常用的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命令和软件，例如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ls, cd, cp, vim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虚拟机中已包含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的编译环境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Windows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系统可以选择在虚拟机启动的情况下用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Xshell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MobaXTerm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等软件连接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卡中拷贝有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MobaXTerm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的安装包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新建链接：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127.0.0.1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，端口：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2223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解决字体、多窗口等问题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如果有自带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系统的同学也可以用自带的系统，但是需要安装交叉编译环境并拷贝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607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5069A-256B-4C93-9AF6-7583EEA8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预备课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9B85CA-DA56-45D6-B9AB-128A08C3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现场安装虚拟机环境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gitlab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webIDE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RISC-V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汇编语言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介绍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QEMU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模拟器与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gdb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调试环境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本节课有一个把以上环境使用起来的作业，需要在两周后课上提交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742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1168</TotalTime>
  <Words>3166</Words>
  <Application>Microsoft Office PowerPoint</Application>
  <PresentationFormat>全屏显示(4:3)</PresentationFormat>
  <Paragraphs>389</Paragraphs>
  <Slides>39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7" baseType="lpstr">
      <vt:lpstr>等线</vt:lpstr>
      <vt:lpstr>Microsoft YaHei</vt:lpstr>
      <vt:lpstr>Arial</vt:lpstr>
      <vt:lpstr>Calibri</vt:lpstr>
      <vt:lpstr>Calibri Light</vt:lpstr>
      <vt:lpstr>Times New Roman</vt:lpstr>
      <vt:lpstr>Wingdings</vt:lpstr>
      <vt:lpstr>Office 主题​​</vt:lpstr>
      <vt:lpstr>预备课&amp;课程环境介绍</vt:lpstr>
      <vt:lpstr>课程简介</vt:lpstr>
      <vt:lpstr>sd卡和读卡器</vt:lpstr>
      <vt:lpstr>课程微信群</vt:lpstr>
      <vt:lpstr>预备课</vt:lpstr>
      <vt:lpstr>预备课</vt:lpstr>
      <vt:lpstr>虚拟机环境安装</vt:lpstr>
      <vt:lpstr>虚拟机环境相关介绍</vt:lpstr>
      <vt:lpstr>预备课</vt:lpstr>
      <vt:lpstr>GitLab简介</vt:lpstr>
      <vt:lpstr>Git代码仓库</vt:lpstr>
      <vt:lpstr>Git代码仓库 </vt:lpstr>
      <vt:lpstr>Git安装和配置</vt:lpstr>
      <vt:lpstr>Git代码管理操作 </vt:lpstr>
      <vt:lpstr>Git代码管理操作 </vt:lpstr>
      <vt:lpstr>Git代码管理操作 </vt:lpstr>
      <vt:lpstr>提交源码要求</vt:lpstr>
      <vt:lpstr>webIDE介绍</vt:lpstr>
      <vt:lpstr>课程作业检查标准</vt:lpstr>
      <vt:lpstr>预备课</vt:lpstr>
      <vt:lpstr>RISC-V 简介 </vt:lpstr>
      <vt:lpstr>RISC-V 通用寄存器</vt:lpstr>
      <vt:lpstr>基本指令 </vt:lpstr>
      <vt:lpstr>基本指令 </vt:lpstr>
      <vt:lpstr>从C语言到汇编</vt:lpstr>
      <vt:lpstr>从C语言到汇编</vt:lpstr>
      <vt:lpstr>函数调用 </vt:lpstr>
      <vt:lpstr>函数调用前后的保存与恢复</vt:lpstr>
      <vt:lpstr>其他注意点</vt:lpstr>
      <vt:lpstr>预备课</vt:lpstr>
      <vt:lpstr>QEMU模拟器介绍</vt:lpstr>
      <vt:lpstr>学习使用QEMU模拟器</vt:lpstr>
      <vt:lpstr>使用QEMU</vt:lpstr>
      <vt:lpstr>使用gdb连接QEMU</vt:lpstr>
      <vt:lpstr>gdb调试技巧</vt:lpstr>
      <vt:lpstr>gdb调试技巧</vt:lpstr>
      <vt:lpstr>Printl工具</vt:lpstr>
      <vt:lpstr>预备课</vt:lpstr>
      <vt:lpstr>预备课作业题目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预备课&amp;课程环境介绍</dc:title>
  <dc:creator>windows10</dc:creator>
  <cp:lastModifiedBy>windows10</cp:lastModifiedBy>
  <cp:revision>66</cp:revision>
  <dcterms:created xsi:type="dcterms:W3CDTF">2021-08-27T07:00:30Z</dcterms:created>
  <dcterms:modified xsi:type="dcterms:W3CDTF">2023-09-04T09:44:40Z</dcterms:modified>
</cp:coreProperties>
</file>

<file path=docProps/thumbnail.jpeg>
</file>